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he Seasons" charset="1" panose="00000000000000000000"/>
      <p:regular r:id="rId19"/>
    </p:embeddedFont>
    <p:embeddedFont>
      <p:font typeface="The Seasons Bold" charset="1" panose="00000000000000000000"/>
      <p:regular r:id="rId20"/>
    </p:embeddedFont>
    <p:embeddedFont>
      <p:font typeface="Glacial Indifference" charset="1" panose="00000000000000000000"/>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0312268" y="5144909"/>
            <a:ext cx="7975732" cy="5142091"/>
            <a:chOff x="0" y="0"/>
            <a:chExt cx="10634309" cy="6856121"/>
          </a:xfrm>
        </p:grpSpPr>
        <p:pic>
          <p:nvPicPr>
            <p:cNvPr name="Picture 3" id="3"/>
            <p:cNvPicPr>
              <a:picLocks noChangeAspect="true"/>
            </p:cNvPicPr>
            <p:nvPr/>
          </p:nvPicPr>
          <p:blipFill>
            <a:blip r:embed="rId2"/>
            <a:srcRect l="0" t="28522" r="0" b="28522"/>
            <a:stretch>
              <a:fillRect/>
            </a:stretch>
          </p:blipFill>
          <p:spPr>
            <a:xfrm flipH="false" flipV="false">
              <a:off x="0" y="0"/>
              <a:ext cx="10634309" cy="6856121"/>
            </a:xfrm>
            <a:prstGeom prst="rect">
              <a:avLst/>
            </a:prstGeom>
          </p:spPr>
        </p:pic>
      </p:grpSp>
      <p:sp>
        <p:nvSpPr>
          <p:cNvPr name="Freeform 4" id="4"/>
          <p:cNvSpPr/>
          <p:nvPr/>
        </p:nvSpPr>
        <p:spPr>
          <a:xfrm flipH="false" flipV="false" rot="0">
            <a:off x="10312268" y="-491913"/>
            <a:ext cx="3339414" cy="5635413"/>
          </a:xfrm>
          <a:custGeom>
            <a:avLst/>
            <a:gdLst/>
            <a:ahLst/>
            <a:cxnLst/>
            <a:rect r="r" b="b" t="t" l="l"/>
            <a:pathLst>
              <a:path h="5635413" w="3339414">
                <a:moveTo>
                  <a:pt x="0" y="0"/>
                </a:moveTo>
                <a:lnTo>
                  <a:pt x="3339414" y="0"/>
                </a:lnTo>
                <a:lnTo>
                  <a:pt x="3339414" y="5635413"/>
                </a:lnTo>
                <a:lnTo>
                  <a:pt x="0" y="5635413"/>
                </a:lnTo>
                <a:lnTo>
                  <a:pt x="0" y="0"/>
                </a:lnTo>
                <a:close/>
              </a:path>
            </a:pathLst>
          </a:custGeom>
          <a:blipFill>
            <a:blip r:embed="rId3"/>
            <a:stretch>
              <a:fillRect l="-15861" t="0" r="-5008" b="0"/>
            </a:stretch>
          </a:blipFill>
        </p:spPr>
      </p:sp>
      <p:sp>
        <p:nvSpPr>
          <p:cNvPr name="Freeform 5" id="5"/>
          <p:cNvSpPr/>
          <p:nvPr/>
        </p:nvSpPr>
        <p:spPr>
          <a:xfrm flipH="false" flipV="false" rot="-10800000">
            <a:off x="13651682" y="116225"/>
            <a:ext cx="5732424" cy="5143500"/>
          </a:xfrm>
          <a:custGeom>
            <a:avLst/>
            <a:gdLst/>
            <a:ahLst/>
            <a:cxnLst/>
            <a:rect r="r" b="b" t="t" l="l"/>
            <a:pathLst>
              <a:path h="5143500" w="5732424">
                <a:moveTo>
                  <a:pt x="0" y="0"/>
                </a:moveTo>
                <a:lnTo>
                  <a:pt x="5732423" y="0"/>
                </a:lnTo>
                <a:lnTo>
                  <a:pt x="5732423" y="5143500"/>
                </a:lnTo>
                <a:lnTo>
                  <a:pt x="0" y="5143500"/>
                </a:lnTo>
                <a:lnTo>
                  <a:pt x="0" y="0"/>
                </a:lnTo>
                <a:close/>
              </a:path>
            </a:pathLst>
          </a:custGeom>
          <a:blipFill>
            <a:blip r:embed="rId4"/>
            <a:stretch>
              <a:fillRect l="0" t="-21858" r="0" b="0"/>
            </a:stretch>
          </a:blipFill>
        </p:spPr>
      </p:sp>
      <p:sp>
        <p:nvSpPr>
          <p:cNvPr name="TextBox 6" id="6"/>
          <p:cNvSpPr txBox="true"/>
          <p:nvPr/>
        </p:nvSpPr>
        <p:spPr>
          <a:xfrm rot="0">
            <a:off x="624865" y="1104900"/>
            <a:ext cx="12399673" cy="3242350"/>
          </a:xfrm>
          <a:prstGeom prst="rect">
            <a:avLst/>
          </a:prstGeom>
        </p:spPr>
        <p:txBody>
          <a:bodyPr anchor="t" rtlCol="false" tIns="0" lIns="0" bIns="0" rIns="0">
            <a:spAutoFit/>
          </a:bodyPr>
          <a:lstStyle/>
          <a:p>
            <a:pPr algn="l">
              <a:lnSpc>
                <a:spcPts val="11421"/>
              </a:lnSpc>
            </a:pPr>
            <a:r>
              <a:rPr lang="en-US" sz="12280" spc="859">
                <a:solidFill>
                  <a:srgbClr val="866255"/>
                </a:solidFill>
                <a:latin typeface="The Seasons"/>
                <a:ea typeface="The Seasons"/>
                <a:cs typeface="The Seasons"/>
                <a:sym typeface="The Seasons"/>
              </a:rPr>
              <a:t>MY DIGITAL PORTFOLIO﻿</a:t>
            </a:r>
          </a:p>
        </p:txBody>
      </p:sp>
      <p:sp>
        <p:nvSpPr>
          <p:cNvPr name="TextBox 7" id="7"/>
          <p:cNvSpPr txBox="true"/>
          <p:nvPr/>
        </p:nvSpPr>
        <p:spPr>
          <a:xfrm rot="0">
            <a:off x="-768517" y="4642914"/>
            <a:ext cx="9595310" cy="1032564"/>
          </a:xfrm>
          <a:prstGeom prst="rect">
            <a:avLst/>
          </a:prstGeom>
        </p:spPr>
        <p:txBody>
          <a:bodyPr anchor="t" rtlCol="false" tIns="0" lIns="0" bIns="0" rIns="0">
            <a:spAutoFit/>
          </a:bodyPr>
          <a:lstStyle/>
          <a:p>
            <a:pPr algn="ctr" marL="1484598" indent="-742299" lvl="1">
              <a:lnSpc>
                <a:spcPts val="6463"/>
              </a:lnSpc>
              <a:buFont typeface="Arial"/>
              <a:buChar char="•"/>
            </a:pPr>
            <a:r>
              <a:rPr lang="en-US" b="true" sz="6876" spc="130">
                <a:solidFill>
                  <a:srgbClr val="866255"/>
                </a:solidFill>
                <a:latin typeface="The Seasons Bold"/>
                <a:ea typeface="The Seasons Bold"/>
                <a:cs typeface="The Seasons Bold"/>
                <a:sym typeface="The Seasons Bold"/>
              </a:rPr>
              <a:t>Name: S.Soundariya</a:t>
            </a:r>
          </a:p>
        </p:txBody>
      </p:sp>
      <p:sp>
        <p:nvSpPr>
          <p:cNvPr name="TextBox 8" id="8"/>
          <p:cNvSpPr txBox="true"/>
          <p:nvPr/>
        </p:nvSpPr>
        <p:spPr>
          <a:xfrm rot="0">
            <a:off x="-768517" y="5475454"/>
            <a:ext cx="11967451" cy="1932412"/>
          </a:xfrm>
          <a:prstGeom prst="rect">
            <a:avLst/>
          </a:prstGeom>
        </p:spPr>
        <p:txBody>
          <a:bodyPr anchor="t" rtlCol="false" tIns="0" lIns="0" bIns="0" rIns="0">
            <a:spAutoFit/>
          </a:bodyPr>
          <a:lstStyle/>
          <a:p>
            <a:pPr algn="ctr">
              <a:lnSpc>
                <a:spcPts val="7291"/>
              </a:lnSpc>
            </a:pPr>
            <a:r>
              <a:rPr lang="en-US" sz="5208" b="true">
                <a:solidFill>
                  <a:srgbClr val="866255"/>
                </a:solidFill>
                <a:latin typeface="The Seasons Bold"/>
                <a:ea typeface="The Seasons Bold"/>
                <a:cs typeface="The Seasons Bold"/>
                <a:sym typeface="The Seasons Bold"/>
              </a:rPr>
              <a:t>Register no and NMID: 2426J0387, asbru4b2426j0387</a:t>
            </a:r>
          </a:p>
        </p:txBody>
      </p:sp>
      <p:sp>
        <p:nvSpPr>
          <p:cNvPr name="TextBox 9" id="9"/>
          <p:cNvSpPr txBox="true"/>
          <p:nvPr/>
        </p:nvSpPr>
        <p:spPr>
          <a:xfrm rot="0">
            <a:off x="624865" y="7207841"/>
            <a:ext cx="9062539" cy="997607"/>
          </a:xfrm>
          <a:prstGeom prst="rect">
            <a:avLst/>
          </a:prstGeom>
        </p:spPr>
        <p:txBody>
          <a:bodyPr anchor="t" rtlCol="false" tIns="0" lIns="0" bIns="0" rIns="0">
            <a:spAutoFit/>
          </a:bodyPr>
          <a:lstStyle/>
          <a:p>
            <a:pPr algn="ctr">
              <a:lnSpc>
                <a:spcPts val="7226"/>
              </a:lnSpc>
            </a:pPr>
            <a:r>
              <a:rPr lang="en-US" sz="5161" b="true">
                <a:solidFill>
                  <a:srgbClr val="866255"/>
                </a:solidFill>
                <a:latin typeface="The Seasons Bold"/>
                <a:ea typeface="The Seasons Bold"/>
                <a:cs typeface="The Seasons Bold"/>
                <a:sym typeface="The Seasons Bold"/>
              </a:rPr>
              <a:t>Departmen:B.Sc(IT) </a:t>
            </a:r>
          </a:p>
        </p:txBody>
      </p:sp>
      <p:sp>
        <p:nvSpPr>
          <p:cNvPr name="TextBox 10" id="10"/>
          <p:cNvSpPr txBox="true"/>
          <p:nvPr/>
        </p:nvSpPr>
        <p:spPr>
          <a:xfrm rot="0">
            <a:off x="0" y="8129203"/>
            <a:ext cx="10312268" cy="1505149"/>
          </a:xfrm>
          <a:prstGeom prst="rect">
            <a:avLst/>
          </a:prstGeom>
        </p:spPr>
        <p:txBody>
          <a:bodyPr anchor="t" rtlCol="false" tIns="0" lIns="0" bIns="0" rIns="0">
            <a:spAutoFit/>
          </a:bodyPr>
          <a:lstStyle/>
          <a:p>
            <a:pPr algn="ctr" marL="883021" indent="-441510" lvl="1">
              <a:lnSpc>
                <a:spcPts val="5725"/>
              </a:lnSpc>
              <a:buFont typeface="Arial"/>
              <a:buChar char="•"/>
            </a:pPr>
            <a:r>
              <a:rPr lang="en-US" b="true" sz="4089">
                <a:solidFill>
                  <a:srgbClr val="866255"/>
                </a:solidFill>
                <a:latin typeface="The Seasons Bold"/>
                <a:ea typeface="The Seasons Bold"/>
                <a:cs typeface="The Seasons Bold"/>
                <a:sym typeface="The Seasons Bold"/>
              </a:rPr>
              <a:t>COLLAGE and UNIVERSITY,VNK collage, </a:t>
            </a:r>
          </a:p>
          <a:p>
            <a:pPr algn="ctr">
              <a:lnSpc>
                <a:spcPts val="5725"/>
              </a:lnSpc>
            </a:pPr>
            <a:r>
              <a:rPr lang="en-US" sz="4089" b="true">
                <a:solidFill>
                  <a:srgbClr val="866255"/>
                </a:solidFill>
                <a:latin typeface="The Seasons Bold"/>
                <a:ea typeface="The Seasons Bold"/>
                <a:cs typeface="The Seasons Bold"/>
                <a:sym typeface="The Seasons Bold"/>
              </a:rPr>
              <a:t>Bharathiyar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3640556" y="0"/>
            <a:ext cx="4647444" cy="10287000"/>
            <a:chOff x="0" y="0"/>
            <a:chExt cx="6196592" cy="13716000"/>
          </a:xfrm>
        </p:grpSpPr>
        <p:pic>
          <p:nvPicPr>
            <p:cNvPr name="Picture 3" id="3"/>
            <p:cNvPicPr>
              <a:picLocks noChangeAspect="true"/>
            </p:cNvPicPr>
            <p:nvPr/>
          </p:nvPicPr>
          <p:blipFill>
            <a:blip r:embed="rId2"/>
            <a:srcRect l="16116" t="0" r="16116" b="0"/>
            <a:stretch>
              <a:fillRect/>
            </a:stretch>
          </p:blipFill>
          <p:spPr>
            <a:xfrm flipH="false" flipV="false">
              <a:off x="0" y="0"/>
              <a:ext cx="6196592" cy="13716000"/>
            </a:xfrm>
            <a:prstGeom prst="rect">
              <a:avLst/>
            </a:prstGeom>
          </p:spPr>
        </p:pic>
      </p:grpSp>
      <p:sp>
        <p:nvSpPr>
          <p:cNvPr name="TextBox 4" id="4"/>
          <p:cNvSpPr txBox="true"/>
          <p:nvPr/>
        </p:nvSpPr>
        <p:spPr>
          <a:xfrm rot="0">
            <a:off x="2181433" y="112657"/>
            <a:ext cx="8439104" cy="2688717"/>
          </a:xfrm>
          <a:prstGeom prst="rect">
            <a:avLst/>
          </a:prstGeom>
        </p:spPr>
        <p:txBody>
          <a:bodyPr anchor="t" rtlCol="false" tIns="0" lIns="0" bIns="0" rIns="0">
            <a:spAutoFit/>
          </a:bodyPr>
          <a:lstStyle/>
          <a:p>
            <a:pPr algn="ctr" marL="1577041" indent="-788520" lvl="1">
              <a:lnSpc>
                <a:spcPts val="10226"/>
              </a:lnSpc>
              <a:buFont typeface="Arial"/>
              <a:buChar char="•"/>
            </a:pPr>
            <a:r>
              <a:rPr lang="en-US" sz="7304">
                <a:solidFill>
                  <a:srgbClr val="7B593A"/>
                </a:solidFill>
                <a:latin typeface="The Seasons"/>
                <a:ea typeface="The Seasons"/>
                <a:cs typeface="The Seasons"/>
                <a:sym typeface="The Seasons"/>
              </a:rPr>
              <a:t>RESULTS AND SCREENSHOTS</a:t>
            </a:r>
          </a:p>
        </p:txBody>
      </p:sp>
      <p:sp>
        <p:nvSpPr>
          <p:cNvPr name="TextBox 5" id="5"/>
          <p:cNvSpPr txBox="true"/>
          <p:nvPr/>
        </p:nvSpPr>
        <p:spPr>
          <a:xfrm rot="0">
            <a:off x="2181433" y="3201272"/>
            <a:ext cx="10239250" cy="6742189"/>
          </a:xfrm>
          <a:prstGeom prst="rect">
            <a:avLst/>
          </a:prstGeom>
        </p:spPr>
        <p:txBody>
          <a:bodyPr anchor="t" rtlCol="false" tIns="0" lIns="0" bIns="0" rIns="0">
            <a:spAutoFit/>
          </a:bodyPr>
          <a:lstStyle/>
          <a:p>
            <a:pPr algn="ctr">
              <a:lnSpc>
                <a:spcPts val="6586"/>
              </a:lnSpc>
            </a:pPr>
            <a:r>
              <a:rPr lang="en-US" sz="4704">
                <a:solidFill>
                  <a:srgbClr val="7B593A"/>
                </a:solidFill>
                <a:latin typeface="The Seasons"/>
                <a:ea typeface="The Seasons"/>
                <a:cs typeface="The Seasons"/>
                <a:sym typeface="The Seasons"/>
              </a:rPr>
              <a:t>Results show a fully functional website with clean layout and responsive design. Screenshots display the homepage, styled with CSS for colors and fonts, and interactive elements like buttons and forms powered by JavaScript. The site works smoothly across different devices and browsers.</a:t>
            </a:r>
          </a:p>
        </p:txBody>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5363242" cy="10287000"/>
            <a:chOff x="0" y="0"/>
            <a:chExt cx="7150989" cy="13716000"/>
          </a:xfrm>
        </p:grpSpPr>
        <p:pic>
          <p:nvPicPr>
            <p:cNvPr name="Picture 3" id="3"/>
            <p:cNvPicPr>
              <a:picLocks noChangeAspect="true"/>
            </p:cNvPicPr>
            <p:nvPr/>
          </p:nvPicPr>
          <p:blipFill>
            <a:blip r:embed="rId2"/>
            <a:srcRect l="10873" t="0" r="10873" b="0"/>
            <a:stretch>
              <a:fillRect/>
            </a:stretch>
          </p:blipFill>
          <p:spPr>
            <a:xfrm flipH="false" flipV="false">
              <a:off x="0" y="0"/>
              <a:ext cx="7150989" cy="13716000"/>
            </a:xfrm>
            <a:prstGeom prst="rect">
              <a:avLst/>
            </a:prstGeom>
          </p:spPr>
        </p:pic>
      </p:grpSp>
      <p:sp>
        <p:nvSpPr>
          <p:cNvPr name="TextBox 4" id="4"/>
          <p:cNvSpPr txBox="true"/>
          <p:nvPr/>
        </p:nvSpPr>
        <p:spPr>
          <a:xfrm rot="0">
            <a:off x="5738228" y="2239499"/>
            <a:ext cx="12202159" cy="7562785"/>
          </a:xfrm>
          <a:prstGeom prst="rect">
            <a:avLst/>
          </a:prstGeom>
        </p:spPr>
        <p:txBody>
          <a:bodyPr anchor="t" rtlCol="false" tIns="0" lIns="0" bIns="0" rIns="0">
            <a:spAutoFit/>
          </a:bodyPr>
          <a:lstStyle/>
          <a:p>
            <a:pPr algn="ctr">
              <a:lnSpc>
                <a:spcPts val="6596"/>
              </a:lnSpc>
            </a:pPr>
            <a:r>
              <a:rPr lang="en-US" sz="4711">
                <a:solidFill>
                  <a:srgbClr val="7B593A"/>
                </a:solidFill>
                <a:latin typeface="The Seasons"/>
                <a:ea typeface="The Seasons"/>
                <a:cs typeface="The Seasons"/>
                <a:sym typeface="The Seasons"/>
              </a:rPr>
              <a:t>The project successfully demonstrates how HTML, CSS, and JavaScript work together to create an interactive and visually appealing website. HTML provides the structure, CSS enhances the design, and JavaScript adds dynamic functionality. The final result is a responsive, user-friendly site that performs well across devices, meeting the project goals effectively.</a:t>
            </a:r>
          </a:p>
        </p:txBody>
      </p:sp>
      <p:sp>
        <p:nvSpPr>
          <p:cNvPr name="TextBox 5" id="5"/>
          <p:cNvSpPr txBox="true"/>
          <p:nvPr/>
        </p:nvSpPr>
        <p:spPr>
          <a:xfrm rot="0">
            <a:off x="6713959" y="2380"/>
            <a:ext cx="9320569" cy="1709741"/>
          </a:xfrm>
          <a:prstGeom prst="rect">
            <a:avLst/>
          </a:prstGeom>
        </p:spPr>
        <p:txBody>
          <a:bodyPr anchor="t" rtlCol="false" tIns="0" lIns="0" bIns="0" rIns="0">
            <a:spAutoFit/>
          </a:bodyPr>
          <a:lstStyle/>
          <a:p>
            <a:pPr algn="ctr" marL="1944879" indent="-972439" lvl="1">
              <a:lnSpc>
                <a:spcPts val="12611"/>
              </a:lnSpc>
              <a:buFont typeface="Arial"/>
              <a:buChar char="•"/>
            </a:pPr>
            <a:r>
              <a:rPr lang="en-US" sz="9008">
                <a:solidFill>
                  <a:srgbClr val="7B593A"/>
                </a:solidFill>
                <a:latin typeface="The Seasons"/>
                <a:ea typeface="The Seasons"/>
                <a:cs typeface="The Seasons"/>
                <a:sym typeface="The Seasons"/>
              </a:rPr>
              <a:t>CONCLUSION</a:t>
            </a:r>
          </a:p>
        </p:txBody>
      </p:sp>
    </p:spTree>
  </p:cSld>
  <p:clrMapOvr>
    <a:masterClrMapping/>
  </p:clrMapOvr>
  <p:transition spd="fast">
    <p:cover dir="d"/>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5363242" cy="10287000"/>
            <a:chOff x="0" y="0"/>
            <a:chExt cx="7150989" cy="13716000"/>
          </a:xfrm>
        </p:grpSpPr>
        <p:pic>
          <p:nvPicPr>
            <p:cNvPr name="Picture 3" id="3"/>
            <p:cNvPicPr>
              <a:picLocks noChangeAspect="true"/>
            </p:cNvPicPr>
            <p:nvPr/>
          </p:nvPicPr>
          <p:blipFill>
            <a:blip r:embed="rId2"/>
            <a:srcRect l="10873" t="0" r="10873" b="0"/>
            <a:stretch>
              <a:fillRect/>
            </a:stretch>
          </p:blipFill>
          <p:spPr>
            <a:xfrm flipH="false" flipV="false">
              <a:off x="0" y="0"/>
              <a:ext cx="7150989" cy="13716000"/>
            </a:xfrm>
            <a:prstGeom prst="rect">
              <a:avLst/>
            </a:prstGeom>
          </p:spPr>
        </p:pic>
      </p:grpSp>
      <p:sp>
        <p:nvSpPr>
          <p:cNvPr name="TextBox 4" id="4"/>
          <p:cNvSpPr txBox="true"/>
          <p:nvPr/>
        </p:nvSpPr>
        <p:spPr>
          <a:xfrm rot="0">
            <a:off x="4969283" y="115171"/>
            <a:ext cx="11806312" cy="2326323"/>
          </a:xfrm>
          <a:prstGeom prst="rect">
            <a:avLst/>
          </a:prstGeom>
        </p:spPr>
        <p:txBody>
          <a:bodyPr anchor="t" rtlCol="false" tIns="0" lIns="0" bIns="0" rIns="0">
            <a:spAutoFit/>
          </a:bodyPr>
          <a:lstStyle/>
          <a:p>
            <a:pPr algn="ctr" marL="2612385" indent="-1306192" lvl="1">
              <a:lnSpc>
                <a:spcPts val="16939"/>
              </a:lnSpc>
              <a:buFont typeface="Arial"/>
              <a:buChar char="•"/>
            </a:pPr>
            <a:r>
              <a:rPr lang="en-US" b="true" sz="12099">
                <a:solidFill>
                  <a:srgbClr val="7B593A"/>
                </a:solidFill>
                <a:latin typeface="The Seasons Bold"/>
                <a:ea typeface="The Seasons Bold"/>
                <a:cs typeface="The Seasons Bold"/>
                <a:sym typeface="The Seasons Bold"/>
              </a:rPr>
              <a:t>GITHUB LINK</a:t>
            </a:r>
          </a:p>
        </p:txBody>
      </p:sp>
      <p:sp>
        <p:nvSpPr>
          <p:cNvPr name="TextBox 5" id="5"/>
          <p:cNvSpPr txBox="true"/>
          <p:nvPr/>
        </p:nvSpPr>
        <p:spPr>
          <a:xfrm rot="0">
            <a:off x="6679622" y="2511407"/>
            <a:ext cx="10579678" cy="7775593"/>
          </a:xfrm>
          <a:prstGeom prst="rect">
            <a:avLst/>
          </a:prstGeom>
        </p:spPr>
        <p:txBody>
          <a:bodyPr anchor="t" rtlCol="false" tIns="0" lIns="0" bIns="0" rIns="0">
            <a:spAutoFit/>
          </a:bodyPr>
          <a:lstStyle/>
          <a:p>
            <a:pPr algn="ctr">
              <a:lnSpc>
                <a:spcPts val="6074"/>
              </a:lnSpc>
            </a:pPr>
            <a:r>
              <a:rPr lang="en-US" sz="4338">
                <a:solidFill>
                  <a:srgbClr val="7B593A"/>
                </a:solidFill>
                <a:latin typeface="The Seasons"/>
                <a:ea typeface="The Seasons"/>
                <a:cs typeface="The Seasons"/>
                <a:sym typeface="The Seasons"/>
              </a:rPr>
              <a:t>GitHub is a platform where developers can store and share their code projects. By creating a repository on GitHub, you can upload your HTML, CSS, and JavaScript files to keep them organized and accessible. It also helps with version control, allowing you to track changes and collaborate with others easily. Sharing the GitHub link lets others view or contribute to your project online.</a:t>
            </a:r>
          </a:p>
        </p:txBody>
      </p:sp>
    </p:spTree>
  </p:cSld>
  <p:clrMapOvr>
    <a:masterClrMapping/>
  </p:clrMapOvr>
  <p:transition spd="fast">
    <p:cover dir="d"/>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7612893" cy="10287000"/>
            <a:chOff x="0" y="0"/>
            <a:chExt cx="10150524" cy="13716000"/>
          </a:xfrm>
        </p:grpSpPr>
        <p:pic>
          <p:nvPicPr>
            <p:cNvPr name="Picture 3" id="3"/>
            <p:cNvPicPr>
              <a:picLocks noChangeAspect="true"/>
            </p:cNvPicPr>
            <p:nvPr/>
          </p:nvPicPr>
          <p:blipFill>
            <a:blip r:embed="rId2"/>
            <a:srcRect l="0" t="4957" r="0" b="4957"/>
            <a:stretch>
              <a:fillRect/>
            </a:stretch>
          </p:blipFill>
          <p:spPr>
            <a:xfrm flipH="false" flipV="false">
              <a:off x="0" y="0"/>
              <a:ext cx="10150524" cy="13716000"/>
            </a:xfrm>
            <a:prstGeom prst="rect">
              <a:avLst/>
            </a:prstGeom>
          </p:spPr>
        </p:pic>
      </p:grpSp>
      <p:sp>
        <p:nvSpPr>
          <p:cNvPr name="TextBox 4" id="4"/>
          <p:cNvSpPr txBox="true"/>
          <p:nvPr/>
        </p:nvSpPr>
        <p:spPr>
          <a:xfrm rot="0">
            <a:off x="8743947" y="4079231"/>
            <a:ext cx="8515353" cy="1871364"/>
          </a:xfrm>
          <a:prstGeom prst="rect">
            <a:avLst/>
          </a:prstGeom>
        </p:spPr>
        <p:txBody>
          <a:bodyPr anchor="t" rtlCol="false" tIns="0" lIns="0" bIns="0" rIns="0">
            <a:spAutoFit/>
          </a:bodyPr>
          <a:lstStyle/>
          <a:p>
            <a:pPr algn="l">
              <a:lnSpc>
                <a:spcPts val="13252"/>
              </a:lnSpc>
            </a:pPr>
            <a:r>
              <a:rPr lang="en-US" sz="10601">
                <a:solidFill>
                  <a:srgbClr val="866255"/>
                </a:solidFill>
                <a:latin typeface="The Seasons"/>
                <a:ea typeface="The Seasons"/>
                <a:cs typeface="The Seasons"/>
                <a:sym typeface="The Seasons"/>
              </a:rPr>
              <a:t>THANK YOU.</a:t>
            </a:r>
          </a:p>
        </p:txBody>
      </p:sp>
    </p:spTree>
  </p:cSld>
  <p:clrMapOvr>
    <a:masterClrMapping/>
  </p:clrMapOvr>
  <p:transition spd="fast">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7758980"/>
            <a:ext cx="19012829" cy="2528020"/>
            <a:chOff x="0" y="0"/>
            <a:chExt cx="25350439" cy="3370693"/>
          </a:xfrm>
        </p:grpSpPr>
        <p:pic>
          <p:nvPicPr>
            <p:cNvPr name="Picture 3" id="3"/>
            <p:cNvPicPr>
              <a:picLocks noChangeAspect="true"/>
            </p:cNvPicPr>
            <p:nvPr/>
          </p:nvPicPr>
          <p:blipFill>
            <a:blip r:embed="rId2"/>
            <a:srcRect l="0" t="45567" r="0" b="45567"/>
            <a:stretch>
              <a:fillRect/>
            </a:stretch>
          </p:blipFill>
          <p:spPr>
            <a:xfrm flipH="false" flipV="false">
              <a:off x="0" y="0"/>
              <a:ext cx="25350439" cy="3370693"/>
            </a:xfrm>
            <a:prstGeom prst="rect">
              <a:avLst/>
            </a:prstGeom>
          </p:spPr>
        </p:pic>
      </p:grpSp>
      <p:sp>
        <p:nvSpPr>
          <p:cNvPr name="TextBox 4" id="4"/>
          <p:cNvSpPr txBox="true"/>
          <p:nvPr/>
        </p:nvSpPr>
        <p:spPr>
          <a:xfrm rot="0">
            <a:off x="6431768" y="-561975"/>
            <a:ext cx="5424464" cy="2812991"/>
          </a:xfrm>
          <a:prstGeom prst="rect">
            <a:avLst/>
          </a:prstGeom>
        </p:spPr>
        <p:txBody>
          <a:bodyPr anchor="t" rtlCol="false" tIns="0" lIns="0" bIns="0" rIns="0">
            <a:spAutoFit/>
          </a:bodyPr>
          <a:lstStyle/>
          <a:p>
            <a:pPr algn="ctr">
              <a:lnSpc>
                <a:spcPts val="20408"/>
              </a:lnSpc>
            </a:pPr>
            <a:r>
              <a:rPr lang="en-US" sz="14577" b="true">
                <a:solidFill>
                  <a:srgbClr val="7B593A"/>
                </a:solidFill>
                <a:latin typeface="The Seasons Bold"/>
                <a:ea typeface="The Seasons Bold"/>
                <a:cs typeface="The Seasons Bold"/>
                <a:sym typeface="The Seasons Bold"/>
              </a:rPr>
              <a:t>TOPIC</a:t>
            </a:r>
          </a:p>
        </p:txBody>
      </p:sp>
      <p:sp>
        <p:nvSpPr>
          <p:cNvPr name="TextBox 5" id="5"/>
          <p:cNvSpPr txBox="true"/>
          <p:nvPr/>
        </p:nvSpPr>
        <p:spPr>
          <a:xfrm rot="0">
            <a:off x="3616989" y="2399359"/>
            <a:ext cx="11778850" cy="2157647"/>
          </a:xfrm>
          <a:prstGeom prst="rect">
            <a:avLst/>
          </a:prstGeom>
        </p:spPr>
        <p:txBody>
          <a:bodyPr anchor="t" rtlCol="false" tIns="0" lIns="0" bIns="0" rIns="0">
            <a:spAutoFit/>
          </a:bodyPr>
          <a:lstStyle/>
          <a:p>
            <a:pPr algn="ctr">
              <a:lnSpc>
                <a:spcPts val="15815"/>
              </a:lnSpc>
            </a:pPr>
            <a:r>
              <a:rPr lang="en-US" sz="11296">
                <a:solidFill>
                  <a:srgbClr val="7B593A"/>
                </a:solidFill>
                <a:latin typeface="The Seasons"/>
                <a:ea typeface="The Seasons"/>
                <a:cs typeface="The Seasons"/>
                <a:sym typeface="The Seasons"/>
              </a:rPr>
              <a:t>Web development</a:t>
            </a:r>
          </a:p>
        </p:txBody>
      </p:sp>
      <p:sp>
        <p:nvSpPr>
          <p:cNvPr name="TextBox 6" id="6"/>
          <p:cNvSpPr txBox="true"/>
          <p:nvPr/>
        </p:nvSpPr>
        <p:spPr>
          <a:xfrm rot="0">
            <a:off x="1866602" y="4857750"/>
            <a:ext cx="14554795" cy="1395318"/>
          </a:xfrm>
          <a:prstGeom prst="rect">
            <a:avLst/>
          </a:prstGeom>
        </p:spPr>
        <p:txBody>
          <a:bodyPr anchor="t" rtlCol="false" tIns="0" lIns="0" bIns="0" rIns="0">
            <a:spAutoFit/>
          </a:bodyPr>
          <a:lstStyle/>
          <a:p>
            <a:pPr algn="ctr" marL="1579575" indent="-789788" lvl="1">
              <a:lnSpc>
                <a:spcPts val="10242"/>
              </a:lnSpc>
              <a:buFont typeface="Arial"/>
              <a:buChar char="•"/>
            </a:pPr>
            <a:r>
              <a:rPr lang="en-US" sz="7316">
                <a:solidFill>
                  <a:srgbClr val="7B593A"/>
                </a:solidFill>
                <a:latin typeface="The Seasons"/>
                <a:ea typeface="The Seasons"/>
                <a:cs typeface="The Seasons"/>
                <a:sym typeface="The Seasons"/>
              </a:rPr>
              <a:t>With HTML, CSS &amp; JAVASCRIPT</a:t>
            </a:r>
          </a:p>
        </p:txBody>
      </p:sp>
    </p:spTree>
  </p:cSld>
  <p:clrMapOvr>
    <a:masterClrMapping/>
  </p:clrMapOvr>
  <p:transition spd="fast">
    <p:cover di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34297" t="0" r="34297"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3"/>
            <a:srcRect l="34297" t="0" r="34297" b="0"/>
            <a:stretch>
              <a:fillRect/>
            </a:stretch>
          </p:blipFill>
          <p:spPr>
            <a:xfrm flipH="false" flipV="false">
              <a:off x="0" y="0"/>
              <a:ext cx="2869836" cy="13716000"/>
            </a:xfrm>
            <a:prstGeom prst="rect">
              <a:avLst/>
            </a:prstGeom>
          </p:spPr>
        </p:pic>
      </p:grpSp>
      <p:sp>
        <p:nvSpPr>
          <p:cNvPr name="TextBox 6" id="6"/>
          <p:cNvSpPr txBox="true"/>
          <p:nvPr/>
        </p:nvSpPr>
        <p:spPr>
          <a:xfrm rot="0">
            <a:off x="6415720" y="-240024"/>
            <a:ext cx="5456561" cy="2108822"/>
          </a:xfrm>
          <a:prstGeom prst="rect">
            <a:avLst/>
          </a:prstGeom>
        </p:spPr>
        <p:txBody>
          <a:bodyPr anchor="t" rtlCol="false" tIns="0" lIns="0" bIns="0" rIns="0">
            <a:spAutoFit/>
          </a:bodyPr>
          <a:lstStyle/>
          <a:p>
            <a:pPr algn="ctr">
              <a:lnSpc>
                <a:spcPts val="15314"/>
              </a:lnSpc>
            </a:pPr>
            <a:r>
              <a:rPr lang="en-US" sz="10938" b="true">
                <a:solidFill>
                  <a:srgbClr val="7B593A"/>
                </a:solidFill>
                <a:latin typeface="The Seasons Bold"/>
                <a:ea typeface="The Seasons Bold"/>
                <a:cs typeface="The Seasons Bold"/>
                <a:sym typeface="The Seasons Bold"/>
              </a:rPr>
              <a:t>AGENDA</a:t>
            </a:r>
          </a:p>
        </p:txBody>
      </p:sp>
      <p:sp>
        <p:nvSpPr>
          <p:cNvPr name="TextBox 7" id="7"/>
          <p:cNvSpPr txBox="true"/>
          <p:nvPr/>
        </p:nvSpPr>
        <p:spPr>
          <a:xfrm rot="0">
            <a:off x="4685155" y="2095772"/>
            <a:ext cx="8917690" cy="7770353"/>
          </a:xfrm>
          <a:prstGeom prst="rect">
            <a:avLst/>
          </a:prstGeom>
        </p:spPr>
        <p:txBody>
          <a:bodyPr anchor="t" rtlCol="false" tIns="0" lIns="0" bIns="0" rIns="0">
            <a:spAutoFit/>
          </a:bodyPr>
          <a:lstStyle/>
          <a:p>
            <a:pPr algn="ctr" marL="995544" indent="-497772" lvl="1">
              <a:lnSpc>
                <a:spcPts val="6824"/>
              </a:lnSpc>
              <a:buAutoNum type="arabicPeriod" startAt="1"/>
            </a:pPr>
            <a:r>
              <a:rPr lang="en-US" sz="4611" spc="221">
                <a:solidFill>
                  <a:srgbClr val="7B593A"/>
                </a:solidFill>
                <a:latin typeface="The Seasons"/>
                <a:ea typeface="The Seasons"/>
                <a:cs typeface="The Seasons"/>
                <a:sym typeface="The Seasons"/>
              </a:rPr>
              <a:t>Problem statement</a:t>
            </a:r>
          </a:p>
          <a:p>
            <a:pPr algn="ctr" marL="995544" indent="-497772" lvl="1">
              <a:lnSpc>
                <a:spcPts val="6824"/>
              </a:lnSpc>
              <a:buAutoNum type="arabicPeriod" startAt="1"/>
            </a:pPr>
            <a:r>
              <a:rPr lang="en-US" sz="4611" spc="221">
                <a:solidFill>
                  <a:srgbClr val="7B593A"/>
                </a:solidFill>
                <a:latin typeface="The Seasons"/>
                <a:ea typeface="The Seasons"/>
                <a:cs typeface="The Seasons"/>
                <a:sym typeface="The Seasons"/>
              </a:rPr>
              <a:t>Project overview </a:t>
            </a:r>
          </a:p>
          <a:p>
            <a:pPr algn="ctr" marL="995544" indent="-497772" lvl="1">
              <a:lnSpc>
                <a:spcPts val="6824"/>
              </a:lnSpc>
              <a:buAutoNum type="arabicPeriod" startAt="1"/>
            </a:pPr>
            <a:r>
              <a:rPr lang="en-US" sz="4611" spc="221">
                <a:solidFill>
                  <a:srgbClr val="7B593A"/>
                </a:solidFill>
                <a:latin typeface="The Seasons"/>
                <a:ea typeface="The Seasons"/>
                <a:cs typeface="The Seasons"/>
                <a:sym typeface="The Seasons"/>
              </a:rPr>
              <a:t>End users</a:t>
            </a:r>
          </a:p>
          <a:p>
            <a:pPr algn="ctr" marL="995544" indent="-497772" lvl="1">
              <a:lnSpc>
                <a:spcPts val="6824"/>
              </a:lnSpc>
              <a:buAutoNum type="arabicPeriod" startAt="1"/>
            </a:pPr>
            <a:r>
              <a:rPr lang="en-US" sz="4611" spc="221">
                <a:solidFill>
                  <a:srgbClr val="7B593A"/>
                </a:solidFill>
                <a:latin typeface="The Seasons"/>
                <a:ea typeface="The Seasons"/>
                <a:cs typeface="The Seasons"/>
                <a:sym typeface="The Seasons"/>
              </a:rPr>
              <a:t>Tools and Technology</a:t>
            </a:r>
          </a:p>
          <a:p>
            <a:pPr algn="ctr" marL="995544" indent="-497772" lvl="1">
              <a:lnSpc>
                <a:spcPts val="6824"/>
              </a:lnSpc>
              <a:buAutoNum type="arabicPeriod" startAt="1"/>
            </a:pPr>
            <a:r>
              <a:rPr lang="en-US" sz="4611" spc="221">
                <a:solidFill>
                  <a:srgbClr val="7B593A"/>
                </a:solidFill>
                <a:latin typeface="The Seasons"/>
                <a:ea typeface="The Seasons"/>
                <a:cs typeface="The Seasons"/>
                <a:sym typeface="The Seasons"/>
              </a:rPr>
              <a:t>Portfolio design and Layout</a:t>
            </a:r>
          </a:p>
          <a:p>
            <a:pPr algn="ctr" marL="995544" indent="-497772" lvl="1">
              <a:lnSpc>
                <a:spcPts val="6824"/>
              </a:lnSpc>
              <a:buAutoNum type="arabicPeriod" startAt="1"/>
            </a:pPr>
            <a:r>
              <a:rPr lang="en-US" sz="4611" spc="221">
                <a:solidFill>
                  <a:srgbClr val="7B593A"/>
                </a:solidFill>
                <a:latin typeface="The Seasons"/>
                <a:ea typeface="The Seasons"/>
                <a:cs typeface="The Seasons"/>
                <a:sym typeface="The Seasons"/>
              </a:rPr>
              <a:t>Features and Functionality</a:t>
            </a:r>
          </a:p>
          <a:p>
            <a:pPr algn="ctr" marL="995544" indent="-497772" lvl="1">
              <a:lnSpc>
                <a:spcPts val="6824"/>
              </a:lnSpc>
              <a:buAutoNum type="arabicPeriod" startAt="1"/>
            </a:pPr>
            <a:r>
              <a:rPr lang="en-US" sz="4611" spc="221">
                <a:solidFill>
                  <a:srgbClr val="7B593A"/>
                </a:solidFill>
                <a:latin typeface="The Seasons"/>
                <a:ea typeface="The Seasons"/>
                <a:cs typeface="The Seasons"/>
                <a:sym typeface="The Seasons"/>
              </a:rPr>
              <a:t>Results and Screeshots</a:t>
            </a:r>
          </a:p>
          <a:p>
            <a:pPr algn="ctr" marL="995544" indent="-497772" lvl="1">
              <a:lnSpc>
                <a:spcPts val="6824"/>
              </a:lnSpc>
              <a:buAutoNum type="arabicPeriod" startAt="1"/>
            </a:pPr>
            <a:r>
              <a:rPr lang="en-US" sz="4611" spc="221">
                <a:solidFill>
                  <a:srgbClr val="7B593A"/>
                </a:solidFill>
                <a:latin typeface="The Seasons"/>
                <a:ea typeface="The Seasons"/>
                <a:cs typeface="The Seasons"/>
                <a:sym typeface="The Seasons"/>
              </a:rPr>
              <a:t>Conclusion</a:t>
            </a:r>
          </a:p>
          <a:p>
            <a:pPr algn="ctr" marL="995544" indent="-497772" lvl="1">
              <a:lnSpc>
                <a:spcPts val="6824"/>
              </a:lnSpc>
              <a:buAutoNum type="arabicPeriod" startAt="1"/>
            </a:pPr>
            <a:r>
              <a:rPr lang="en-US" sz="4611" spc="221">
                <a:solidFill>
                  <a:srgbClr val="7B593A"/>
                </a:solidFill>
                <a:latin typeface="The Seasons"/>
                <a:ea typeface="The Seasons"/>
                <a:cs typeface="The Seasons"/>
                <a:sym typeface="The Seasons"/>
              </a:rPr>
              <a:t>Github Link</a:t>
            </a:r>
          </a:p>
        </p:txBody>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2949980" cy="10287000"/>
            <a:chOff x="0" y="0"/>
            <a:chExt cx="3933307" cy="13716000"/>
          </a:xfrm>
        </p:grpSpPr>
        <p:pic>
          <p:nvPicPr>
            <p:cNvPr name="Picture 3" id="3"/>
            <p:cNvPicPr>
              <a:picLocks noChangeAspect="true"/>
            </p:cNvPicPr>
            <p:nvPr/>
          </p:nvPicPr>
          <p:blipFill>
            <a:blip r:embed="rId2"/>
            <a:srcRect l="40447" t="0" r="40447" b="0"/>
            <a:stretch>
              <a:fillRect/>
            </a:stretch>
          </p:blipFill>
          <p:spPr>
            <a:xfrm flipH="false" flipV="false">
              <a:off x="0" y="0"/>
              <a:ext cx="3933307" cy="13716000"/>
            </a:xfrm>
            <a:prstGeom prst="rect">
              <a:avLst/>
            </a:prstGeom>
          </p:spPr>
        </p:pic>
      </p:grpSp>
      <p:sp>
        <p:nvSpPr>
          <p:cNvPr name="TextBox 4" id="4"/>
          <p:cNvSpPr txBox="true"/>
          <p:nvPr/>
        </p:nvSpPr>
        <p:spPr>
          <a:xfrm rot="0">
            <a:off x="10155535" y="2227874"/>
            <a:ext cx="1162482" cy="1104265"/>
          </a:xfrm>
          <a:prstGeom prst="rect">
            <a:avLst/>
          </a:prstGeom>
        </p:spPr>
        <p:txBody>
          <a:bodyPr anchor="t" rtlCol="false" tIns="0" lIns="0" bIns="0" rIns="0">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1.</a:t>
            </a:r>
          </a:p>
        </p:txBody>
      </p:sp>
      <p:sp>
        <p:nvSpPr>
          <p:cNvPr name="TextBox 5" id="5"/>
          <p:cNvSpPr txBox="true"/>
          <p:nvPr/>
        </p:nvSpPr>
        <p:spPr>
          <a:xfrm rot="0">
            <a:off x="10155535" y="4595482"/>
            <a:ext cx="1162482" cy="1104265"/>
          </a:xfrm>
          <a:prstGeom prst="rect">
            <a:avLst/>
          </a:prstGeom>
        </p:spPr>
        <p:txBody>
          <a:bodyPr anchor="t" rtlCol="false" tIns="0" lIns="0" bIns="0" rIns="0">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2.</a:t>
            </a:r>
          </a:p>
        </p:txBody>
      </p:sp>
      <p:sp>
        <p:nvSpPr>
          <p:cNvPr name="TextBox 6" id="6"/>
          <p:cNvSpPr txBox="true"/>
          <p:nvPr/>
        </p:nvSpPr>
        <p:spPr>
          <a:xfrm rot="0">
            <a:off x="10155535" y="7050292"/>
            <a:ext cx="1162482" cy="1104265"/>
          </a:xfrm>
          <a:prstGeom prst="rect">
            <a:avLst/>
          </a:prstGeom>
        </p:spPr>
        <p:txBody>
          <a:bodyPr anchor="t" rtlCol="false" tIns="0" lIns="0" bIns="0" rIns="0">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3.</a:t>
            </a:r>
          </a:p>
        </p:txBody>
      </p:sp>
      <p:sp>
        <p:nvSpPr>
          <p:cNvPr name="TextBox 7" id="7"/>
          <p:cNvSpPr txBox="true"/>
          <p:nvPr/>
        </p:nvSpPr>
        <p:spPr>
          <a:xfrm rot="0">
            <a:off x="3956211" y="714375"/>
            <a:ext cx="12398648" cy="1556686"/>
          </a:xfrm>
          <a:prstGeom prst="rect">
            <a:avLst/>
          </a:prstGeom>
        </p:spPr>
        <p:txBody>
          <a:bodyPr anchor="t" rtlCol="false" tIns="0" lIns="0" bIns="0" rIns="0">
            <a:spAutoFit/>
          </a:bodyPr>
          <a:lstStyle/>
          <a:p>
            <a:pPr algn="ctr" marL="1746232" indent="-873116" lvl="1">
              <a:lnSpc>
                <a:spcPts val="11323"/>
              </a:lnSpc>
              <a:buFont typeface="Arial"/>
              <a:buChar char="•"/>
            </a:pPr>
            <a:r>
              <a:rPr lang="en-US" b="true" sz="8088">
                <a:solidFill>
                  <a:srgbClr val="7B593A"/>
                </a:solidFill>
                <a:latin typeface="The Seasons Bold"/>
                <a:ea typeface="The Seasons Bold"/>
                <a:cs typeface="The Seasons Bold"/>
                <a:sym typeface="The Seasons Bold"/>
              </a:rPr>
              <a:t>PROBLEM STATEMENT</a:t>
            </a:r>
          </a:p>
        </p:txBody>
      </p:sp>
      <p:sp>
        <p:nvSpPr>
          <p:cNvPr name="TextBox 8" id="8"/>
          <p:cNvSpPr txBox="true"/>
          <p:nvPr/>
        </p:nvSpPr>
        <p:spPr>
          <a:xfrm rot="0">
            <a:off x="3185553" y="2579982"/>
            <a:ext cx="15102447" cy="7294880"/>
          </a:xfrm>
          <a:prstGeom prst="rect">
            <a:avLst/>
          </a:prstGeom>
        </p:spPr>
        <p:txBody>
          <a:bodyPr anchor="t" rtlCol="false" tIns="0" lIns="0" bIns="0" rIns="0">
            <a:spAutoFit/>
          </a:bodyPr>
          <a:lstStyle/>
          <a:p>
            <a:pPr algn="ctr">
              <a:lnSpc>
                <a:spcPts val="9520"/>
              </a:lnSpc>
            </a:pPr>
            <a:r>
              <a:rPr lang="en-US" sz="6800">
                <a:solidFill>
                  <a:srgbClr val="7B593A"/>
                </a:solidFill>
                <a:latin typeface="The Seasons"/>
                <a:ea typeface="The Seasons"/>
                <a:cs typeface="The Seasons"/>
                <a:sym typeface="The Seasons"/>
              </a:rPr>
              <a:t>HTML gives structure to a webpage, CSS adds design and layout, and JavaScript makes it interactive. These three technologies work together to build responsive, user-friendly websites.</a:t>
            </a:r>
          </a:p>
        </p:txBody>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13194" y="0"/>
            <a:ext cx="4074806" cy="10287000"/>
            <a:chOff x="0" y="0"/>
            <a:chExt cx="5433074" cy="13716000"/>
          </a:xfrm>
        </p:grpSpPr>
        <p:pic>
          <p:nvPicPr>
            <p:cNvPr name="Picture 3" id="3"/>
            <p:cNvPicPr>
              <a:picLocks noChangeAspect="true"/>
            </p:cNvPicPr>
            <p:nvPr/>
          </p:nvPicPr>
          <p:blipFill>
            <a:blip r:embed="rId2"/>
            <a:srcRect l="20273" t="0" r="20273" b="0"/>
            <a:stretch>
              <a:fillRect/>
            </a:stretch>
          </p:blipFill>
          <p:spPr>
            <a:xfrm flipH="false" flipV="false">
              <a:off x="0" y="0"/>
              <a:ext cx="5433074" cy="13716000"/>
            </a:xfrm>
            <a:prstGeom prst="rect">
              <a:avLst/>
            </a:prstGeom>
          </p:spPr>
        </p:pic>
      </p:grpSp>
      <p:sp>
        <p:nvSpPr>
          <p:cNvPr name="TextBox 4" id="4"/>
          <p:cNvSpPr txBox="true"/>
          <p:nvPr/>
        </p:nvSpPr>
        <p:spPr>
          <a:xfrm rot="0">
            <a:off x="0" y="560074"/>
            <a:ext cx="13550101" cy="1767089"/>
          </a:xfrm>
          <a:prstGeom prst="rect">
            <a:avLst/>
          </a:prstGeom>
        </p:spPr>
        <p:txBody>
          <a:bodyPr anchor="t" rtlCol="false" tIns="0" lIns="0" bIns="0" rIns="0">
            <a:spAutoFit/>
          </a:bodyPr>
          <a:lstStyle/>
          <a:p>
            <a:pPr algn="ctr" marL="1993092" indent="-996546" lvl="1">
              <a:lnSpc>
                <a:spcPts val="12924"/>
              </a:lnSpc>
              <a:buFont typeface="Arial"/>
              <a:buChar char="•"/>
            </a:pPr>
            <a:r>
              <a:rPr lang="en-US" sz="9231">
                <a:solidFill>
                  <a:srgbClr val="7B593A"/>
                </a:solidFill>
                <a:latin typeface="The Seasons"/>
                <a:ea typeface="The Seasons"/>
                <a:cs typeface="The Seasons"/>
                <a:sym typeface="The Seasons"/>
              </a:rPr>
              <a:t>PROJECT OVERVIEW</a:t>
            </a:r>
          </a:p>
        </p:txBody>
      </p:sp>
      <p:sp>
        <p:nvSpPr>
          <p:cNvPr name="TextBox 5" id="5"/>
          <p:cNvSpPr txBox="true"/>
          <p:nvPr/>
        </p:nvSpPr>
        <p:spPr>
          <a:xfrm rot="0">
            <a:off x="0" y="2921466"/>
            <a:ext cx="14565010" cy="6966183"/>
          </a:xfrm>
          <a:prstGeom prst="rect">
            <a:avLst/>
          </a:prstGeom>
        </p:spPr>
        <p:txBody>
          <a:bodyPr anchor="t" rtlCol="false" tIns="0" lIns="0" bIns="0" rIns="0">
            <a:spAutoFit/>
          </a:bodyPr>
          <a:lstStyle/>
          <a:p>
            <a:pPr algn="ctr">
              <a:lnSpc>
                <a:spcPts val="9031"/>
              </a:lnSpc>
            </a:pPr>
            <a:r>
              <a:rPr lang="en-US" sz="6451">
                <a:solidFill>
                  <a:srgbClr val="7B593A"/>
                </a:solidFill>
                <a:latin typeface="The Seasons"/>
                <a:ea typeface="The Seasons"/>
                <a:cs typeface="The Seasons"/>
                <a:sym typeface="The Seasons"/>
              </a:rPr>
              <a:t>HTML, CSS, and JavaScript are the building blocks of web development. HTML structures the content, CSS styles the appearance, and JavaScript adds interactivity to create engaging websites.</a:t>
            </a:r>
          </a:p>
        </p:txBody>
      </p:sp>
    </p:spTree>
  </p:cSld>
  <p:clrMapOvr>
    <a:masterClrMapping/>
  </p:clrMapOvr>
  <p:transition spd="fast">
    <p:cover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8773638"/>
            <a:ext cx="18288000" cy="1513362"/>
            <a:chOff x="0" y="0"/>
            <a:chExt cx="24384000" cy="2017815"/>
          </a:xfrm>
        </p:grpSpPr>
        <p:pic>
          <p:nvPicPr>
            <p:cNvPr name="Picture 3" id="3"/>
            <p:cNvPicPr>
              <a:picLocks noChangeAspect="true"/>
            </p:cNvPicPr>
            <p:nvPr/>
          </p:nvPicPr>
          <p:blipFill>
            <a:blip r:embed="rId2"/>
            <a:srcRect l="0" t="47243" r="0" b="47243"/>
            <a:stretch>
              <a:fillRect/>
            </a:stretch>
          </p:blipFill>
          <p:spPr>
            <a:xfrm flipH="false" flipV="false">
              <a:off x="0" y="0"/>
              <a:ext cx="24384000" cy="2017815"/>
            </a:xfrm>
            <a:prstGeom prst="rect">
              <a:avLst/>
            </a:prstGeom>
          </p:spPr>
        </p:pic>
      </p:grpSp>
      <p:sp>
        <p:nvSpPr>
          <p:cNvPr name="TextBox 4" id="4"/>
          <p:cNvSpPr txBox="true"/>
          <p:nvPr/>
        </p:nvSpPr>
        <p:spPr>
          <a:xfrm rot="0">
            <a:off x="2822308" y="86172"/>
            <a:ext cx="10803434" cy="2362381"/>
          </a:xfrm>
          <a:prstGeom prst="rect">
            <a:avLst/>
          </a:prstGeom>
        </p:spPr>
        <p:txBody>
          <a:bodyPr anchor="t" rtlCol="false" tIns="0" lIns="0" bIns="0" rIns="0">
            <a:spAutoFit/>
          </a:bodyPr>
          <a:lstStyle/>
          <a:p>
            <a:pPr algn="ctr" marL="2670224" indent="-1335112" lvl="1">
              <a:lnSpc>
                <a:spcPts val="17315"/>
              </a:lnSpc>
              <a:buFont typeface="Arial"/>
              <a:buChar char="•"/>
            </a:pPr>
            <a:r>
              <a:rPr lang="en-US" sz="12367">
                <a:solidFill>
                  <a:srgbClr val="866255"/>
                </a:solidFill>
                <a:latin typeface="The Seasons"/>
                <a:ea typeface="The Seasons"/>
                <a:cs typeface="The Seasons"/>
                <a:sym typeface="The Seasons"/>
              </a:rPr>
              <a:t>END USERS</a:t>
            </a:r>
          </a:p>
        </p:txBody>
      </p:sp>
      <p:sp>
        <p:nvSpPr>
          <p:cNvPr name="TextBox 5" id="5"/>
          <p:cNvSpPr txBox="true"/>
          <p:nvPr/>
        </p:nvSpPr>
        <p:spPr>
          <a:xfrm rot="0">
            <a:off x="669073" y="1405475"/>
            <a:ext cx="17618927" cy="6504305"/>
          </a:xfrm>
          <a:prstGeom prst="rect">
            <a:avLst/>
          </a:prstGeom>
        </p:spPr>
        <p:txBody>
          <a:bodyPr anchor="t" rtlCol="false" tIns="0" lIns="0" bIns="0" rIns="0">
            <a:spAutoFit/>
          </a:bodyPr>
          <a:lstStyle/>
          <a:p>
            <a:pPr algn="ctr">
              <a:lnSpc>
                <a:spcPts val="7420"/>
              </a:lnSpc>
            </a:pPr>
            <a:r>
              <a:rPr lang="en-US" sz="5300" b="true">
                <a:solidFill>
                  <a:srgbClr val="866255"/>
                </a:solidFill>
                <a:latin typeface="Canva Sans Bold"/>
                <a:ea typeface="Canva Sans Bold"/>
                <a:cs typeface="Canva Sans Bold"/>
                <a:sym typeface="Canva Sans Bold"/>
              </a:rPr>
              <a:t> </a:t>
            </a:r>
          </a:p>
          <a:p>
            <a:pPr algn="ctr">
              <a:lnSpc>
                <a:spcPts val="7420"/>
              </a:lnSpc>
            </a:pPr>
            <a:r>
              <a:rPr lang="en-US" sz="5300">
                <a:solidFill>
                  <a:srgbClr val="866255"/>
                </a:solidFill>
                <a:latin typeface="The Seasons"/>
                <a:ea typeface="The Seasons"/>
                <a:cs typeface="The Seasons"/>
                <a:sym typeface="The Seasons"/>
              </a:rPr>
              <a:t>End users are the people who visit and interact with a website. They benefit from HTML for clear content structure, CSS for attractive and responsive design, and javaScript  for smooth, interactive features like forms, sliders, and dynamic updates. Together, these technologies ensure a better user experience.</a:t>
            </a:r>
          </a:p>
        </p:txBody>
      </p:sp>
    </p:spTree>
  </p:cSld>
  <p:clrMapOvr>
    <a:masterClrMapping/>
  </p:clrMapOvr>
  <p:transition spd="fast">
    <p:cover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31483"/>
            <a:ext cx="4996228" cy="4096907"/>
          </a:xfrm>
          <a:custGeom>
            <a:avLst/>
            <a:gdLst/>
            <a:ahLst/>
            <a:cxnLst/>
            <a:rect r="r" b="b" t="t" l="l"/>
            <a:pathLst>
              <a:path h="4096907" w="4996228">
                <a:moveTo>
                  <a:pt x="0" y="0"/>
                </a:moveTo>
                <a:lnTo>
                  <a:pt x="4996228" y="0"/>
                </a:lnTo>
                <a:lnTo>
                  <a:pt x="4996228" y="4096908"/>
                </a:lnTo>
                <a:lnTo>
                  <a:pt x="0" y="40969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15453" y="4528391"/>
            <a:ext cx="6185954" cy="5795370"/>
            <a:chOff x="0" y="0"/>
            <a:chExt cx="8247939" cy="7727160"/>
          </a:xfrm>
        </p:grpSpPr>
        <p:pic>
          <p:nvPicPr>
            <p:cNvPr name="Picture 4" id="4"/>
            <p:cNvPicPr>
              <a:picLocks noChangeAspect="true"/>
            </p:cNvPicPr>
            <p:nvPr/>
          </p:nvPicPr>
          <p:blipFill>
            <a:blip r:embed="rId4"/>
            <a:srcRect l="0" t="9976" r="6520" b="31674"/>
            <a:stretch>
              <a:fillRect/>
            </a:stretch>
          </p:blipFill>
          <p:spPr>
            <a:xfrm flipH="false" flipV="false">
              <a:off x="0" y="0"/>
              <a:ext cx="8247939" cy="7727160"/>
            </a:xfrm>
            <a:prstGeom prst="rect">
              <a:avLst/>
            </a:prstGeom>
          </p:spPr>
        </p:pic>
      </p:grpSp>
      <p:sp>
        <p:nvSpPr>
          <p:cNvPr name="Freeform 5" id="5"/>
          <p:cNvSpPr/>
          <p:nvPr/>
        </p:nvSpPr>
        <p:spPr>
          <a:xfrm flipH="false" flipV="false" rot="0">
            <a:off x="1028700" y="5161393"/>
            <a:ext cx="4996228" cy="4096907"/>
          </a:xfrm>
          <a:custGeom>
            <a:avLst/>
            <a:gdLst/>
            <a:ahLst/>
            <a:cxnLst/>
            <a:rect r="r" b="b" t="t" l="l"/>
            <a:pathLst>
              <a:path h="4096907" w="4996228">
                <a:moveTo>
                  <a:pt x="0" y="0"/>
                </a:moveTo>
                <a:lnTo>
                  <a:pt x="4996228" y="0"/>
                </a:lnTo>
                <a:lnTo>
                  <a:pt x="4996228" y="4096907"/>
                </a:lnTo>
                <a:lnTo>
                  <a:pt x="0" y="4096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994448" y="432393"/>
            <a:ext cx="4821145" cy="3953339"/>
          </a:xfrm>
          <a:custGeom>
            <a:avLst/>
            <a:gdLst/>
            <a:ahLst/>
            <a:cxnLst/>
            <a:rect r="r" b="b" t="t" l="l"/>
            <a:pathLst>
              <a:path h="3953339" w="4821145">
                <a:moveTo>
                  <a:pt x="0" y="0"/>
                </a:moveTo>
                <a:lnTo>
                  <a:pt x="4821145" y="0"/>
                </a:lnTo>
                <a:lnTo>
                  <a:pt x="4821145" y="3953339"/>
                </a:lnTo>
                <a:lnTo>
                  <a:pt x="0" y="3953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016269" y="5161393"/>
            <a:ext cx="4996228" cy="4096907"/>
          </a:xfrm>
          <a:custGeom>
            <a:avLst/>
            <a:gdLst/>
            <a:ahLst/>
            <a:cxnLst/>
            <a:rect r="r" b="b" t="t" l="l"/>
            <a:pathLst>
              <a:path h="4096907" w="4996228">
                <a:moveTo>
                  <a:pt x="0" y="0"/>
                </a:moveTo>
                <a:lnTo>
                  <a:pt x="4996228" y="0"/>
                </a:lnTo>
                <a:lnTo>
                  <a:pt x="4996228" y="4096907"/>
                </a:lnTo>
                <a:lnTo>
                  <a:pt x="0" y="4096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1329948"/>
            <a:ext cx="4457646" cy="2744795"/>
          </a:xfrm>
          <a:prstGeom prst="rect">
            <a:avLst/>
          </a:prstGeom>
        </p:spPr>
        <p:txBody>
          <a:bodyPr anchor="t" rtlCol="false" tIns="0" lIns="0" bIns="0" rIns="0">
            <a:spAutoFit/>
          </a:bodyPr>
          <a:lstStyle/>
          <a:p>
            <a:pPr algn="ctr" marL="817831" indent="-408916" lvl="1">
              <a:lnSpc>
                <a:spcPts val="5303"/>
              </a:lnSpc>
              <a:buAutoNum type="arabicPeriod" startAt="1"/>
            </a:pPr>
            <a:r>
              <a:rPr lang="en-US" sz="3788">
                <a:solidFill>
                  <a:srgbClr val="7B593A"/>
                </a:solidFill>
                <a:latin typeface="The Seasons"/>
                <a:ea typeface="The Seasons"/>
                <a:cs typeface="The Seasons"/>
                <a:sym typeface="The Seasons"/>
              </a:rPr>
              <a:t>Text Editors/IDEs</a:t>
            </a:r>
          </a:p>
          <a:p>
            <a:pPr algn="ctr" marL="817831" indent="-408916" lvl="1">
              <a:lnSpc>
                <a:spcPts val="5303"/>
              </a:lnSpc>
              <a:buFont typeface="Arial"/>
              <a:buChar char="•"/>
            </a:pPr>
            <a:r>
              <a:rPr lang="en-US" sz="3788">
                <a:solidFill>
                  <a:srgbClr val="7B593A"/>
                </a:solidFill>
                <a:latin typeface="The Seasons"/>
                <a:ea typeface="The Seasons"/>
                <a:cs typeface="The Seasons"/>
                <a:sym typeface="The Seasons"/>
              </a:rPr>
              <a:t>VS Code</a:t>
            </a:r>
          </a:p>
          <a:p>
            <a:pPr algn="ctr" marL="817831" indent="-408916" lvl="1">
              <a:lnSpc>
                <a:spcPts val="5303"/>
              </a:lnSpc>
              <a:buFont typeface="Arial"/>
              <a:buChar char="•"/>
            </a:pPr>
            <a:r>
              <a:rPr lang="en-US" sz="3788">
                <a:solidFill>
                  <a:srgbClr val="7B593A"/>
                </a:solidFill>
                <a:latin typeface="The Seasons"/>
                <a:ea typeface="The Seasons"/>
                <a:cs typeface="The Seasons"/>
                <a:sym typeface="The Seasons"/>
              </a:rPr>
              <a:t>Sublime ttext</a:t>
            </a:r>
          </a:p>
          <a:p>
            <a:pPr algn="ctr" marL="817831" indent="-408916" lvl="1">
              <a:lnSpc>
                <a:spcPts val="5303"/>
              </a:lnSpc>
              <a:buFont typeface="Arial"/>
              <a:buChar char="•"/>
            </a:pPr>
            <a:r>
              <a:rPr lang="en-US" sz="3788">
                <a:solidFill>
                  <a:srgbClr val="7B593A"/>
                </a:solidFill>
                <a:latin typeface="The Seasons"/>
                <a:ea typeface="The Seasons"/>
                <a:cs typeface="The Seasons"/>
                <a:sym typeface="The Seasons"/>
              </a:rPr>
              <a:t>Atom</a:t>
            </a:r>
          </a:p>
        </p:txBody>
      </p:sp>
      <p:sp>
        <p:nvSpPr>
          <p:cNvPr name="TextBox 9" id="9"/>
          <p:cNvSpPr txBox="true"/>
          <p:nvPr/>
        </p:nvSpPr>
        <p:spPr>
          <a:xfrm rot="0">
            <a:off x="1028700" y="6319504"/>
            <a:ext cx="5027332" cy="2254077"/>
          </a:xfrm>
          <a:prstGeom prst="rect">
            <a:avLst/>
          </a:prstGeom>
        </p:spPr>
        <p:txBody>
          <a:bodyPr anchor="t" rtlCol="false" tIns="0" lIns="0" bIns="0" rIns="0">
            <a:spAutoFit/>
          </a:bodyPr>
          <a:lstStyle/>
          <a:p>
            <a:pPr algn="ctr">
              <a:lnSpc>
                <a:spcPts val="4367"/>
              </a:lnSpc>
            </a:pPr>
            <a:r>
              <a:rPr lang="en-US" sz="3119">
                <a:solidFill>
                  <a:srgbClr val="7B593A"/>
                </a:solidFill>
                <a:latin typeface="The Seasons"/>
                <a:ea typeface="The Seasons"/>
                <a:cs typeface="The Seasons"/>
                <a:sym typeface="The Seasons"/>
              </a:rPr>
              <a:t>2.Web browsers (for testing)</a:t>
            </a:r>
          </a:p>
          <a:p>
            <a:pPr algn="ctr" marL="673533" indent="-336767" lvl="1">
              <a:lnSpc>
                <a:spcPts val="4367"/>
              </a:lnSpc>
              <a:buFont typeface="Arial"/>
              <a:buChar char="•"/>
            </a:pPr>
            <a:r>
              <a:rPr lang="en-US" sz="3119">
                <a:solidFill>
                  <a:srgbClr val="7B593A"/>
                </a:solidFill>
                <a:latin typeface="The Seasons"/>
                <a:ea typeface="The Seasons"/>
                <a:cs typeface="The Seasons"/>
                <a:sym typeface="The Seasons"/>
              </a:rPr>
              <a:t>Google Chrom</a:t>
            </a:r>
          </a:p>
          <a:p>
            <a:pPr algn="ctr" marL="673533" indent="-336767" lvl="1">
              <a:lnSpc>
                <a:spcPts val="4367"/>
              </a:lnSpc>
              <a:buFont typeface="Arial"/>
              <a:buChar char="•"/>
            </a:pPr>
            <a:r>
              <a:rPr lang="en-US" sz="3119">
                <a:solidFill>
                  <a:srgbClr val="7B593A"/>
                </a:solidFill>
                <a:latin typeface="The Seasons"/>
                <a:ea typeface="The Seasons"/>
                <a:cs typeface="The Seasons"/>
                <a:sym typeface="The Seasons"/>
              </a:rPr>
              <a:t>Firfox</a:t>
            </a:r>
          </a:p>
          <a:p>
            <a:pPr algn="ctr" marL="673533" indent="-336767" lvl="1">
              <a:lnSpc>
                <a:spcPts val="4367"/>
              </a:lnSpc>
              <a:buFont typeface="Arial"/>
              <a:buChar char="•"/>
            </a:pPr>
            <a:r>
              <a:rPr lang="en-US" sz="3119">
                <a:solidFill>
                  <a:srgbClr val="7B593A"/>
                </a:solidFill>
                <a:latin typeface="The Seasons"/>
                <a:ea typeface="The Seasons"/>
                <a:cs typeface="The Seasons"/>
                <a:sym typeface="The Seasons"/>
              </a:rPr>
              <a:t>Edge</a:t>
            </a:r>
          </a:p>
        </p:txBody>
      </p:sp>
      <p:sp>
        <p:nvSpPr>
          <p:cNvPr name="TextBox 10" id="10"/>
          <p:cNvSpPr txBox="true"/>
          <p:nvPr/>
        </p:nvSpPr>
        <p:spPr>
          <a:xfrm rot="0">
            <a:off x="13176816" y="876300"/>
            <a:ext cx="4434064" cy="3460765"/>
          </a:xfrm>
          <a:prstGeom prst="rect">
            <a:avLst/>
          </a:prstGeom>
        </p:spPr>
        <p:txBody>
          <a:bodyPr anchor="t" rtlCol="false" tIns="0" lIns="0" bIns="0" rIns="0">
            <a:spAutoFit/>
          </a:bodyPr>
          <a:lstStyle/>
          <a:p>
            <a:pPr algn="ctr">
              <a:lnSpc>
                <a:spcPts val="5383"/>
              </a:lnSpc>
            </a:pPr>
            <a:r>
              <a:rPr lang="en-US" sz="3845">
                <a:solidFill>
                  <a:srgbClr val="7B593A"/>
                </a:solidFill>
                <a:latin typeface="The Seasons"/>
                <a:ea typeface="The Seasons"/>
                <a:cs typeface="The Seasons"/>
                <a:sym typeface="The Seasons"/>
              </a:rPr>
              <a:t>3.Developer Tools</a:t>
            </a:r>
          </a:p>
          <a:p>
            <a:pPr algn="ctr" marL="830144" indent="-415072" lvl="1">
              <a:lnSpc>
                <a:spcPts val="5383"/>
              </a:lnSpc>
              <a:buFont typeface="Arial"/>
              <a:buChar char="•"/>
            </a:pPr>
            <a:r>
              <a:rPr lang="en-US" sz="3845">
                <a:solidFill>
                  <a:srgbClr val="7B593A"/>
                </a:solidFill>
                <a:latin typeface="The Seasons"/>
                <a:ea typeface="The Seasons"/>
                <a:cs typeface="The Seasons"/>
                <a:sym typeface="The Seasons"/>
              </a:rPr>
              <a:t>Chrome Devtools</a:t>
            </a:r>
          </a:p>
          <a:p>
            <a:pPr algn="l" marL="830144" indent="-415072" lvl="1">
              <a:lnSpc>
                <a:spcPts val="5383"/>
              </a:lnSpc>
              <a:buFont typeface="Arial"/>
              <a:buChar char="•"/>
            </a:pPr>
            <a:r>
              <a:rPr lang="en-US" sz="3845">
                <a:solidFill>
                  <a:srgbClr val="7B593A"/>
                </a:solidFill>
                <a:latin typeface="The Seasons"/>
                <a:ea typeface="The Seasons"/>
                <a:cs typeface="The Seasons"/>
                <a:sym typeface="The Seasons"/>
              </a:rPr>
              <a:t>Firefox Developer Tools</a:t>
            </a:r>
          </a:p>
        </p:txBody>
      </p:sp>
      <p:sp>
        <p:nvSpPr>
          <p:cNvPr name="TextBox 11" id="11"/>
          <p:cNvSpPr txBox="true"/>
          <p:nvPr/>
        </p:nvSpPr>
        <p:spPr>
          <a:xfrm rot="0">
            <a:off x="13176816" y="6335683"/>
            <a:ext cx="4387523" cy="2391588"/>
          </a:xfrm>
          <a:prstGeom prst="rect">
            <a:avLst/>
          </a:prstGeom>
        </p:spPr>
        <p:txBody>
          <a:bodyPr anchor="t" rtlCol="false" tIns="0" lIns="0" bIns="0" rIns="0">
            <a:spAutoFit/>
          </a:bodyPr>
          <a:lstStyle/>
          <a:p>
            <a:pPr algn="ctr">
              <a:lnSpc>
                <a:spcPts val="6104"/>
              </a:lnSpc>
            </a:pPr>
            <a:r>
              <a:rPr lang="en-US" sz="4360">
                <a:solidFill>
                  <a:srgbClr val="7B593A"/>
                </a:solidFill>
                <a:latin typeface="The Seasons"/>
                <a:ea typeface="The Seasons"/>
                <a:cs typeface="The Seasons"/>
                <a:sym typeface="The Seasons"/>
              </a:rPr>
              <a:t>4.Version Control</a:t>
            </a:r>
          </a:p>
          <a:p>
            <a:pPr algn="ctr" marL="941356" indent="-470678" lvl="1">
              <a:lnSpc>
                <a:spcPts val="6104"/>
              </a:lnSpc>
              <a:buFont typeface="Arial"/>
              <a:buChar char="•"/>
            </a:pPr>
            <a:r>
              <a:rPr lang="en-US" sz="4360">
                <a:solidFill>
                  <a:srgbClr val="7B593A"/>
                </a:solidFill>
                <a:latin typeface="The Seasons"/>
                <a:ea typeface="The Seasons"/>
                <a:cs typeface="The Seasons"/>
                <a:sym typeface="The Seasons"/>
              </a:rPr>
              <a:t>Git</a:t>
            </a:r>
          </a:p>
          <a:p>
            <a:pPr algn="ctr" marL="941356" indent="-470678" lvl="1">
              <a:lnSpc>
                <a:spcPts val="6104"/>
              </a:lnSpc>
              <a:buFont typeface="Arial"/>
              <a:buChar char="•"/>
            </a:pPr>
            <a:r>
              <a:rPr lang="en-US" sz="4360">
                <a:solidFill>
                  <a:srgbClr val="7B593A"/>
                </a:solidFill>
                <a:latin typeface="The Seasons"/>
                <a:ea typeface="The Seasons"/>
                <a:cs typeface="The Seasons"/>
                <a:sym typeface="The Seasons"/>
              </a:rPr>
              <a:t>GitHub</a:t>
            </a:r>
          </a:p>
        </p:txBody>
      </p:sp>
      <p:sp>
        <p:nvSpPr>
          <p:cNvPr name="TextBox 12" id="12"/>
          <p:cNvSpPr txBox="true"/>
          <p:nvPr/>
        </p:nvSpPr>
        <p:spPr>
          <a:xfrm rot="0">
            <a:off x="5512440" y="1019922"/>
            <a:ext cx="7263120" cy="2511582"/>
          </a:xfrm>
          <a:prstGeom prst="rect">
            <a:avLst/>
          </a:prstGeom>
        </p:spPr>
        <p:txBody>
          <a:bodyPr anchor="t" rtlCol="false" tIns="0" lIns="0" bIns="0" rIns="0">
            <a:spAutoFit/>
          </a:bodyPr>
          <a:lstStyle/>
          <a:p>
            <a:pPr algn="ctr" marL="1451263" indent="-725631" lvl="1">
              <a:lnSpc>
                <a:spcPts val="9410"/>
              </a:lnSpc>
              <a:buFont typeface="Arial"/>
              <a:buChar char="•"/>
            </a:pPr>
            <a:r>
              <a:rPr lang="en-US" b="true" sz="6721">
                <a:solidFill>
                  <a:srgbClr val="7B593A"/>
                </a:solidFill>
                <a:latin typeface="The Seasons Bold"/>
                <a:ea typeface="The Seasons Bold"/>
                <a:cs typeface="The Seasons Bold"/>
                <a:sym typeface="The Seasons Bold"/>
              </a:rPr>
              <a:t>TOOLS AND </a:t>
            </a:r>
          </a:p>
          <a:p>
            <a:pPr algn="ctr" marL="1451263" indent="-725631" lvl="1">
              <a:lnSpc>
                <a:spcPts val="9410"/>
              </a:lnSpc>
              <a:buFont typeface="Arial"/>
              <a:buChar char="•"/>
            </a:pPr>
            <a:r>
              <a:rPr lang="en-US" b="true" sz="6721">
                <a:solidFill>
                  <a:srgbClr val="7B593A"/>
                </a:solidFill>
                <a:latin typeface="The Seasons Bold"/>
                <a:ea typeface="The Seasons Bold"/>
                <a:cs typeface="The Seasons Bold"/>
                <a:sym typeface="The Seasons Bold"/>
              </a:rPr>
              <a:t>TECHNOLOGY</a:t>
            </a:r>
          </a:p>
        </p:txBody>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36761"/>
            <a:ext cx="18288000" cy="3129020"/>
            <a:chOff x="0" y="0"/>
            <a:chExt cx="24384000" cy="4172027"/>
          </a:xfrm>
        </p:grpSpPr>
        <p:pic>
          <p:nvPicPr>
            <p:cNvPr name="Picture 3" id="3"/>
            <p:cNvPicPr>
              <a:picLocks noChangeAspect="true"/>
            </p:cNvPicPr>
            <p:nvPr/>
          </p:nvPicPr>
          <p:blipFill>
            <a:blip r:embed="rId2"/>
            <a:srcRect l="0" t="44296" r="0" b="44296"/>
            <a:stretch>
              <a:fillRect/>
            </a:stretch>
          </p:blipFill>
          <p:spPr>
            <a:xfrm flipH="false" flipV="false">
              <a:off x="0" y="0"/>
              <a:ext cx="24384000" cy="4172027"/>
            </a:xfrm>
            <a:prstGeom prst="rect">
              <a:avLst/>
            </a:prstGeom>
          </p:spPr>
        </p:pic>
      </p:grpSp>
      <p:sp>
        <p:nvSpPr>
          <p:cNvPr name="TextBox 4" id="4"/>
          <p:cNvSpPr txBox="true"/>
          <p:nvPr/>
        </p:nvSpPr>
        <p:spPr>
          <a:xfrm rot="0">
            <a:off x="2134389" y="5990849"/>
            <a:ext cx="14019221" cy="3686536"/>
          </a:xfrm>
          <a:prstGeom prst="rect">
            <a:avLst/>
          </a:prstGeom>
        </p:spPr>
        <p:txBody>
          <a:bodyPr anchor="t" rtlCol="false" tIns="0" lIns="0" bIns="0" rIns="0">
            <a:spAutoFit/>
          </a:bodyPr>
          <a:lstStyle/>
          <a:p>
            <a:pPr algn="ctr">
              <a:lnSpc>
                <a:spcPts val="5738"/>
              </a:lnSpc>
            </a:pPr>
            <a:r>
              <a:rPr lang="en-US" sz="4098">
                <a:solidFill>
                  <a:srgbClr val="7B593A"/>
                </a:solidFill>
                <a:latin typeface="The Seasons"/>
                <a:ea typeface="The Seasons"/>
                <a:cs typeface="The Seasons"/>
                <a:sym typeface="The Seasons"/>
              </a:rPr>
              <a:t>A portfolio website uses HTML to organize content, CSS to style and layout the pages, and JavaScript to add interactivity. This combination helps create a clean, attractive, and user-friendly site to showcase your skills and projects.</a:t>
            </a:r>
          </a:p>
        </p:txBody>
      </p:sp>
      <p:sp>
        <p:nvSpPr>
          <p:cNvPr name="TextBox 5" id="5"/>
          <p:cNvSpPr txBox="true"/>
          <p:nvPr/>
        </p:nvSpPr>
        <p:spPr>
          <a:xfrm rot="0">
            <a:off x="-1009013" y="3494317"/>
            <a:ext cx="18930676" cy="1649183"/>
          </a:xfrm>
          <a:prstGeom prst="rect">
            <a:avLst/>
          </a:prstGeom>
        </p:spPr>
        <p:txBody>
          <a:bodyPr anchor="t" rtlCol="false" tIns="0" lIns="0" bIns="0" rIns="0">
            <a:spAutoFit/>
          </a:bodyPr>
          <a:lstStyle/>
          <a:p>
            <a:pPr algn="ctr" marL="1868326" indent="-934163" lvl="1">
              <a:lnSpc>
                <a:spcPts val="12115"/>
              </a:lnSpc>
              <a:buFont typeface="Arial"/>
              <a:buChar char="•"/>
            </a:pPr>
            <a:r>
              <a:rPr lang="en-US" sz="8653">
                <a:solidFill>
                  <a:srgbClr val="7B593A"/>
                </a:solidFill>
                <a:latin typeface="The Seasons"/>
                <a:ea typeface="The Seasons"/>
                <a:cs typeface="The Seasons"/>
                <a:sym typeface="The Seasons"/>
              </a:rPr>
              <a:t>PORTFOLIO DESIGN AND LAYOUT</a:t>
            </a:r>
          </a:p>
        </p:txBody>
      </p:sp>
    </p:spTree>
  </p:cSld>
  <p:clrMapOvr>
    <a:masterClrMapping/>
  </p:clrMapOvr>
  <p:transition spd="fast">
    <p:cover di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34297" t="0" r="34297"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3"/>
            <a:srcRect l="34297" t="0" r="34297" b="0"/>
            <a:stretch>
              <a:fillRect/>
            </a:stretch>
          </p:blipFill>
          <p:spPr>
            <a:xfrm flipH="false" flipV="false">
              <a:off x="0" y="0"/>
              <a:ext cx="2869836" cy="13716000"/>
            </a:xfrm>
            <a:prstGeom prst="rect">
              <a:avLst/>
            </a:prstGeom>
          </p:spPr>
        </p:pic>
      </p:grpSp>
      <p:sp>
        <p:nvSpPr>
          <p:cNvPr name="TextBox 6" id="6"/>
          <p:cNvSpPr txBox="true"/>
          <p:nvPr/>
        </p:nvSpPr>
        <p:spPr>
          <a:xfrm rot="0">
            <a:off x="3124118" y="2491562"/>
            <a:ext cx="12039764" cy="7375865"/>
          </a:xfrm>
          <a:prstGeom prst="rect">
            <a:avLst/>
          </a:prstGeom>
        </p:spPr>
        <p:txBody>
          <a:bodyPr anchor="t" rtlCol="false" tIns="0" lIns="0" bIns="0" rIns="0">
            <a:spAutoFit/>
          </a:bodyPr>
          <a:lstStyle/>
          <a:p>
            <a:pPr algn="ctr">
              <a:lnSpc>
                <a:spcPts val="8202"/>
              </a:lnSpc>
            </a:pPr>
            <a:r>
              <a:rPr lang="en-US" sz="5859">
                <a:solidFill>
                  <a:srgbClr val="7B593A"/>
                </a:solidFill>
                <a:latin typeface="The Seasons"/>
                <a:ea typeface="The Seasons"/>
                <a:cs typeface="The Seasons"/>
                <a:sym typeface="The Seasons"/>
              </a:rPr>
              <a:t>HTML provides the structure of the website, CSS adds style and layout, and JavaScript adds functionality like interactive menus, form validation, and animations. Together, they create a dynamic and engaging user experience.</a:t>
            </a:r>
          </a:p>
        </p:txBody>
      </p:sp>
      <p:sp>
        <p:nvSpPr>
          <p:cNvPr name="TextBox 7" id="7"/>
          <p:cNvSpPr txBox="true"/>
          <p:nvPr/>
        </p:nvSpPr>
        <p:spPr>
          <a:xfrm rot="0">
            <a:off x="1076188" y="215106"/>
            <a:ext cx="14690899" cy="1350963"/>
          </a:xfrm>
          <a:prstGeom prst="rect">
            <a:avLst/>
          </a:prstGeom>
        </p:spPr>
        <p:txBody>
          <a:bodyPr anchor="t" rtlCol="false" tIns="0" lIns="0" bIns="0" rIns="0">
            <a:spAutoFit/>
          </a:bodyPr>
          <a:lstStyle/>
          <a:p>
            <a:pPr algn="ctr" marL="1511299" indent="-755650" lvl="1">
              <a:lnSpc>
                <a:spcPts val="9799"/>
              </a:lnSpc>
              <a:buFont typeface="Arial"/>
              <a:buChar char="•"/>
            </a:pPr>
            <a:r>
              <a:rPr lang="en-US" b="true" sz="6999">
                <a:solidFill>
                  <a:srgbClr val="7B593A"/>
                </a:solidFill>
                <a:latin typeface="The Seasons Bold"/>
                <a:ea typeface="The Seasons Bold"/>
                <a:cs typeface="The Seasons Bold"/>
                <a:sym typeface="The Seasons Bold"/>
              </a:rPr>
              <a:t>FEATURES AND FUNCTIONALITY</a:t>
            </a:r>
          </a:p>
        </p:txBody>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DAGxWET4Ik0</dc:identifier>
  <dcterms:modified xsi:type="dcterms:W3CDTF">2011-08-01T06:04:30Z</dcterms:modified>
  <cp:revision>1</cp:revision>
  <dc:title>MY DIGITAL PORTFOLIO</dc:title>
</cp:coreProperties>
</file>